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58" r:id="rId4"/>
    <p:sldId id="259" r:id="rId5"/>
    <p:sldId id="260" r:id="rId6"/>
    <p:sldId id="262" r:id="rId7"/>
    <p:sldId id="266" r:id="rId8"/>
    <p:sldId id="263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흥석 박" initials="흥박" lastIdx="1" clrIdx="0">
    <p:extLst>
      <p:ext uri="{19B8F6BF-5375-455C-9EA6-DF929625EA0E}">
        <p15:presenceInfo xmlns:p15="http://schemas.microsoft.com/office/powerpoint/2012/main" userId="fd6a55ce1ae474d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AC6E8A7-AE6F-4F08-A582-1F795FF3B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6E59F4A-5476-4E61-96C6-1B820DAF0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EB7F81B-65AF-4205-AEED-815AA7B5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F8C-E901-4986-BED1-6A1B8B2EBBBF}" type="datetimeFigureOut">
              <a:rPr lang="ko-KR" altLang="en-US" smtClean="0"/>
              <a:t>2026-05-04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A08DA8A-A459-4B33-9B26-612C0281C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17EFCB-D1A6-4C6C-BBC2-ABFE12528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B2F9-7F98-45D1-AE56-0A98762389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0849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EA4620-6FA2-46DF-BC6E-BA36269E0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B506E45-9689-42ED-8E26-2BEE9D948D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5F817F9-CE4E-41D5-9217-D8BE722DE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F8C-E901-4986-BED1-6A1B8B2EBBBF}" type="datetimeFigureOut">
              <a:rPr lang="ko-KR" altLang="en-US" smtClean="0"/>
              <a:t>2026-05-04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727D319-7FBE-48CF-86B0-592791C1E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586DD55-4EBC-4D7E-8C83-13E5DC56A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B2F9-7F98-45D1-AE56-0A98762389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0533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07C607-9B4C-4109-BF36-D6B41A0B3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BB3503-C50A-4D27-99E9-CF8FFAE06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586CF15-59F0-41E6-8E52-E1449825B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F8C-E901-4986-BED1-6A1B8B2EBBBF}" type="datetimeFigureOut">
              <a:rPr lang="ko-KR" altLang="en-US" smtClean="0"/>
              <a:t>2026-05-04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73BC07-F0DA-4EDF-AD69-FAB4C395E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575184-D58F-4B0B-A47B-7F210612C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B2F9-7F98-45D1-AE56-0A98762389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9451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D7FF0C-AAEF-4DFE-AD9C-9F0AC63A9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B9D65CA-4C92-4D56-A23C-ADFF339BAF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D22D9E9-2A7B-456F-AFBB-3AAC2A5829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D606563-80AD-453C-BD59-16112158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F8C-E901-4986-BED1-6A1B8B2EBBBF}" type="datetimeFigureOut">
              <a:rPr lang="ko-KR" altLang="en-US" smtClean="0"/>
              <a:t>2026-05-04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B607EF7-A730-4583-9DEA-50508E61A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A86DA72-B976-4542-A81E-02E41A109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B2F9-7F98-45D1-AE56-0A98762389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7618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AD51BFE-DE2F-458E-81B1-4EE819A31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5F9FC3-0FE6-40A7-ACE4-555FEB9E6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D9178ABE-3499-4AE7-9BBB-5DE06E6FEA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928339D-D87F-4303-8687-FFF01E871A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58ACEB2-7EFE-43C7-A30D-679D733604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591CA55-7C81-456C-B756-5516AA3C1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F8C-E901-4986-BED1-6A1B8B2EBBBF}" type="datetimeFigureOut">
              <a:rPr lang="ko-KR" altLang="en-US" smtClean="0"/>
              <a:t>2026-05-04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30C1E78D-F9E7-4273-8F95-EF416E3E2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AE19F3C-7E41-42B7-B4B3-93A814BD1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B2F9-7F98-45D1-AE56-0A98762389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6636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752E79-2822-405E-9513-2ED0E4E23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C402956-A76F-41B7-85CC-B96777B26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F8C-E901-4986-BED1-6A1B8B2EBBBF}" type="datetimeFigureOut">
              <a:rPr lang="ko-KR" altLang="en-US" smtClean="0"/>
              <a:t>2026-05-04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8C32D6F-86EA-4129-8918-9A3676684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68A09FF-54B7-4634-937F-1E9A299B9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B2F9-7F98-45D1-AE56-0A98762389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1528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B22380B-BB53-456C-80FA-D4A8A5AE5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F8C-E901-4986-BED1-6A1B8B2EBBBF}" type="datetimeFigureOut">
              <a:rPr lang="ko-KR" altLang="en-US" smtClean="0"/>
              <a:t>2026-05-04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548D05C-CE7E-4B20-8370-564A53A4B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A342C49-F981-4D2E-B3DF-886B07D71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B2F9-7F98-45D1-AE56-0A98762389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7633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08FEB8A-6016-40D8-8C64-93595E2A4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CE76120-F2B5-4407-A6D3-0B480DF23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B8D24F9-4511-4C45-8364-C1EF06FDA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C6CD237-7483-4E4A-870F-8F0D9FA1D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F8C-E901-4986-BED1-6A1B8B2EBBBF}" type="datetimeFigureOut">
              <a:rPr lang="ko-KR" altLang="en-US" smtClean="0"/>
              <a:t>2026-05-04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171F6AB-B55E-4874-9FD6-5A79C8BB8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7AC9A0E-2533-4ECC-94D7-CF73B06C3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B2F9-7F98-45D1-AE56-0A98762389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776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6B47D9-6342-4DD4-8B13-347EC7307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0C546F2-7CE3-42F3-A0DD-6C06630827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9DF428D-C3CC-44EC-BCAD-A0BDC3015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095B673-F278-4B56-84C4-529585C87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F8C-E901-4986-BED1-6A1B8B2EBBBF}" type="datetimeFigureOut">
              <a:rPr lang="ko-KR" altLang="en-US" smtClean="0"/>
              <a:t>2026-05-04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A2CA46B-DC18-4907-ADB6-993172E34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28D89E8-2ECD-4903-8229-699BBDBF0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B2F9-7F98-45D1-AE56-0A98762389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8654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F9544-F58B-4287-BA65-3A4B5ABF7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5D7F65B-42DB-49A8-BEAB-18BDBD0AD7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370D3C2-2501-44D9-8A23-56029F60D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F8C-E901-4986-BED1-6A1B8B2EBBBF}" type="datetimeFigureOut">
              <a:rPr lang="ko-KR" altLang="en-US" smtClean="0"/>
              <a:t>2026-05-04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E308751-1A85-449A-BCE8-F6FCB3F7B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3FA6594-C0E1-4812-9212-0D959331A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B2F9-7F98-45D1-AE56-0A98762389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3554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2AC57BC-FC27-40A5-8224-4F15EA619D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BD57106-E02B-4DC1-88EC-375E6A3AF5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70BA4CF-A291-46E1-B929-E47B3C365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3BF8C-E901-4986-BED1-6A1B8B2EBBBF}" type="datetimeFigureOut">
              <a:rPr lang="ko-KR" altLang="en-US" smtClean="0"/>
              <a:t>2026-05-04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4116DB1-38A7-41D4-9625-C1A06B10B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E8BD266-8CCE-4549-BF8A-D37D305A1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4B2F9-7F98-45D1-AE56-0A98762389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178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D504E5F-377D-462B-9031-F7EDBC934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66B4E0A-896B-4B3C-BC7D-47008FCBE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52ABDBA-B2AE-4A32-B2E2-9154CFB480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3BF8C-E901-4986-BED1-6A1B8B2EBBBF}" type="datetimeFigureOut">
              <a:rPr lang="ko-KR" altLang="en-US" smtClean="0"/>
              <a:t>2026-05-04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028D488-8B6E-45CB-A4A2-93C1C61BD2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42691C-A538-4CBB-8F81-508C9C2389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4B2F9-7F98-45D1-AE56-0A98762389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1992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CA327C8-681A-4BBC-A8CE-00D76C079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667" y="0"/>
            <a:ext cx="769578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EA0FF0-DA46-475A-BC23-E4A94D2BFFBE}"/>
              </a:ext>
            </a:extLst>
          </p:cNvPr>
          <p:cNvSpPr txBox="1"/>
          <p:nvPr/>
        </p:nvSpPr>
        <p:spPr>
          <a:xfrm>
            <a:off x="8097003" y="1430675"/>
            <a:ext cx="3629040" cy="3605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홈페이지 로그인하고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① 마이페이지를 클릭합니다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② 정보변경 화면이 나오면 회원정보 중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변경사항이나 추가 등록해야 할 내용이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있으실 경우 보완해 주십시오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특히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자격카드 등 우편물을 받으실 수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있는 정확한 주소를 수정해 주십시오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③ 수정을 마치고 난 후 확인을 클릭하여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다음단계 국제자격증으로 이동합니다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④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수정사항이 없으면 바로 </a:t>
            </a:r>
            <a:r>
              <a:rPr lang="en-US" altLang="ko-KR" sz="1400" dirty="0">
                <a:solidFill>
                  <a:srgbClr val="FF0000"/>
                </a:solidFill>
              </a:rPr>
              <a:t>“</a:t>
            </a:r>
            <a:r>
              <a:rPr lang="ko-KR" altLang="en-US" sz="1400" dirty="0">
                <a:solidFill>
                  <a:srgbClr val="FF0000"/>
                </a:solidFill>
              </a:rPr>
              <a:t>국제자격증</a:t>
            </a:r>
            <a:r>
              <a:rPr lang="en-US" altLang="ko-KR" sz="1400" dirty="0">
                <a:solidFill>
                  <a:srgbClr val="FF0000"/>
                </a:solidFill>
              </a:rPr>
              <a:t>”</a:t>
            </a:r>
            <a:r>
              <a:rPr lang="ko-KR" altLang="en-US" sz="1400" dirty="0">
                <a:solidFill>
                  <a:srgbClr val="FF0000"/>
                </a:solidFill>
              </a:rPr>
              <a:t>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클릭하여 다음 단계로 이동합니다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FA175C-BC9A-41E7-8A4E-704A82289AC4}"/>
              </a:ext>
            </a:extLst>
          </p:cNvPr>
          <p:cNvSpPr txBox="1"/>
          <p:nvPr/>
        </p:nvSpPr>
        <p:spPr>
          <a:xfrm>
            <a:off x="8546841" y="476434"/>
            <a:ext cx="2341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국제 자격갱신 절차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7D3391-2749-47BF-8FE6-C1F9C2534FEB}"/>
              </a:ext>
            </a:extLst>
          </p:cNvPr>
          <p:cNvSpPr txBox="1"/>
          <p:nvPr/>
        </p:nvSpPr>
        <p:spPr>
          <a:xfrm flipH="1">
            <a:off x="6494105" y="27019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3B6678-5ADC-4157-BE66-33CC4F3789DD}"/>
              </a:ext>
            </a:extLst>
          </p:cNvPr>
          <p:cNvSpPr txBox="1"/>
          <p:nvPr/>
        </p:nvSpPr>
        <p:spPr>
          <a:xfrm flipH="1">
            <a:off x="923730" y="876677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④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69A007-AD7E-4FD1-8184-E7B52CC07B9A}"/>
              </a:ext>
            </a:extLst>
          </p:cNvPr>
          <p:cNvSpPr txBox="1"/>
          <p:nvPr/>
        </p:nvSpPr>
        <p:spPr>
          <a:xfrm flipH="1">
            <a:off x="923730" y="1246009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7E2728-FAC9-4B8D-A376-8F5FDA868716}"/>
              </a:ext>
            </a:extLst>
          </p:cNvPr>
          <p:cNvSpPr txBox="1"/>
          <p:nvPr/>
        </p:nvSpPr>
        <p:spPr>
          <a:xfrm flipH="1">
            <a:off x="4366725" y="6488668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BC065D-3A22-4D50-9B10-27DF39D69DC7}"/>
              </a:ext>
            </a:extLst>
          </p:cNvPr>
          <p:cNvSpPr txBox="1"/>
          <p:nvPr/>
        </p:nvSpPr>
        <p:spPr>
          <a:xfrm>
            <a:off x="3275045" y="3429000"/>
            <a:ext cx="61582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800" dirty="0"/>
              <a:t>홍길동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12392A-6A05-4851-93A6-B0AF22965F39}"/>
              </a:ext>
            </a:extLst>
          </p:cNvPr>
          <p:cNvSpPr txBox="1"/>
          <p:nvPr/>
        </p:nvSpPr>
        <p:spPr>
          <a:xfrm>
            <a:off x="3726022" y="4783447"/>
            <a:ext cx="438539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700" dirty="0"/>
              <a:t>0000</a:t>
            </a:r>
            <a:endParaRPr lang="ko-KR" altLang="en-US" sz="7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0DC7E3-BD40-400A-A68F-0505943113D0}"/>
              </a:ext>
            </a:extLst>
          </p:cNvPr>
          <p:cNvSpPr txBox="1"/>
          <p:nvPr/>
        </p:nvSpPr>
        <p:spPr>
          <a:xfrm>
            <a:off x="4249109" y="4783446"/>
            <a:ext cx="438539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700" dirty="0"/>
              <a:t>0000</a:t>
            </a:r>
            <a:endParaRPr lang="ko-KR" altLang="en-US" sz="7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E1DF42-0FFA-4EC5-AF1C-E7D245E35182}"/>
              </a:ext>
            </a:extLst>
          </p:cNvPr>
          <p:cNvSpPr txBox="1"/>
          <p:nvPr/>
        </p:nvSpPr>
        <p:spPr>
          <a:xfrm>
            <a:off x="3410337" y="5620668"/>
            <a:ext cx="438539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700" dirty="0" err="1"/>
              <a:t>hyasg</a:t>
            </a:r>
            <a:endParaRPr lang="ko-KR" altLang="en-US" sz="7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9086C67-667B-4166-B850-BFEE442D0C98}"/>
              </a:ext>
            </a:extLst>
          </p:cNvPr>
          <p:cNvSpPr txBox="1"/>
          <p:nvPr/>
        </p:nvSpPr>
        <p:spPr>
          <a:xfrm>
            <a:off x="4468378" y="5210121"/>
            <a:ext cx="438539" cy="2000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sz="700" dirty="0"/>
              <a:t>1234</a:t>
            </a:r>
            <a:endParaRPr lang="ko-KR" altLang="en-US" sz="700" dirty="0"/>
          </a:p>
        </p:txBody>
      </p:sp>
    </p:spTree>
    <p:extLst>
      <p:ext uri="{BB962C8B-B14F-4D97-AF65-F5344CB8AC3E}">
        <p14:creationId xmlns:p14="http://schemas.microsoft.com/office/powerpoint/2010/main" val="3306542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B8A0B65-328A-41B3-8453-2E0BC716C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591" y="936961"/>
            <a:ext cx="7642058" cy="47362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28FFAD-E74C-436A-A05F-0ED2F1586772}"/>
              </a:ext>
            </a:extLst>
          </p:cNvPr>
          <p:cNvSpPr txBox="1"/>
          <p:nvPr/>
        </p:nvSpPr>
        <p:spPr>
          <a:xfrm flipH="1">
            <a:off x="7025950" y="3700455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3E488D-AC4C-43C6-B8B1-87234C98E118}"/>
              </a:ext>
            </a:extLst>
          </p:cNvPr>
          <p:cNvSpPr txBox="1"/>
          <p:nvPr/>
        </p:nvSpPr>
        <p:spPr>
          <a:xfrm>
            <a:off x="8024611" y="2310210"/>
            <a:ext cx="3948817" cy="1989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홈페이지 로그인 </a:t>
            </a:r>
            <a:r>
              <a:rPr lang="en-US" altLang="ko-KR" sz="1400" dirty="0">
                <a:solidFill>
                  <a:srgbClr val="FF0000"/>
                </a:solidFill>
              </a:rPr>
              <a:t>&gt; </a:t>
            </a:r>
            <a:r>
              <a:rPr lang="ko-KR" altLang="en-US" sz="1400" dirty="0">
                <a:solidFill>
                  <a:srgbClr val="FF0000"/>
                </a:solidFill>
              </a:rPr>
              <a:t>마이페이지 </a:t>
            </a:r>
            <a:r>
              <a:rPr lang="en-US" altLang="ko-KR" sz="1400" dirty="0">
                <a:solidFill>
                  <a:srgbClr val="FF0000"/>
                </a:solidFill>
              </a:rPr>
              <a:t>&gt; </a:t>
            </a:r>
            <a:r>
              <a:rPr lang="ko-KR" altLang="en-US" sz="1400" dirty="0">
                <a:solidFill>
                  <a:srgbClr val="FF0000"/>
                </a:solidFill>
              </a:rPr>
              <a:t>국제자격증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① 자격관리를 클릭합니다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② ▶보유국제자격에서 갱신해야 할 자격의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    “</a:t>
            </a:r>
            <a:r>
              <a:rPr lang="ko-KR" altLang="en-US" sz="1400" dirty="0">
                <a:solidFill>
                  <a:srgbClr val="FF0000"/>
                </a:solidFill>
              </a:rPr>
              <a:t>갱신신청</a:t>
            </a:r>
            <a:r>
              <a:rPr lang="en-US" altLang="ko-KR" sz="1400" dirty="0">
                <a:solidFill>
                  <a:srgbClr val="FF0000"/>
                </a:solidFill>
              </a:rPr>
              <a:t>” </a:t>
            </a:r>
            <a:r>
              <a:rPr lang="ko-KR" altLang="en-US" sz="1400" dirty="0">
                <a:solidFill>
                  <a:srgbClr val="FF0000"/>
                </a:solidFill>
              </a:rPr>
              <a:t>버튼을 클릭하여 다음 단계로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  </a:t>
            </a:r>
            <a:r>
              <a:rPr lang="ko-KR" altLang="en-US" sz="1400" dirty="0">
                <a:solidFill>
                  <a:srgbClr val="FF0000"/>
                </a:solidFill>
              </a:rPr>
              <a:t> 이동합니다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053581-2421-4289-855A-897E12337BF7}"/>
              </a:ext>
            </a:extLst>
          </p:cNvPr>
          <p:cNvSpPr txBox="1"/>
          <p:nvPr/>
        </p:nvSpPr>
        <p:spPr>
          <a:xfrm flipH="1">
            <a:off x="1026365" y="2772584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044A1A9-BAE6-4D49-962A-37D88C6B1857}"/>
              </a:ext>
            </a:extLst>
          </p:cNvPr>
          <p:cNvSpPr/>
          <p:nvPr/>
        </p:nvSpPr>
        <p:spPr>
          <a:xfrm>
            <a:off x="5190931" y="388986"/>
            <a:ext cx="1023257" cy="189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21F84EA-8A8E-4924-95BD-5DCB2B23D5C1}"/>
              </a:ext>
            </a:extLst>
          </p:cNvPr>
          <p:cNvSpPr/>
          <p:nvPr/>
        </p:nvSpPr>
        <p:spPr>
          <a:xfrm>
            <a:off x="3343469" y="3687633"/>
            <a:ext cx="1023257" cy="189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22FD45F3-2E5F-431F-8A2E-A00C67C280D2}"/>
              </a:ext>
            </a:extLst>
          </p:cNvPr>
          <p:cNvSpPr/>
          <p:nvPr/>
        </p:nvSpPr>
        <p:spPr>
          <a:xfrm>
            <a:off x="3704249" y="2884107"/>
            <a:ext cx="843431" cy="189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KR0000000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27FEDA93-3BE5-43F0-9BC4-600BA0440423}"/>
              </a:ext>
            </a:extLst>
          </p:cNvPr>
          <p:cNvSpPr/>
          <p:nvPr/>
        </p:nvSpPr>
        <p:spPr>
          <a:xfrm>
            <a:off x="3704249" y="3202164"/>
            <a:ext cx="843431" cy="189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KR0000000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A242D976-EBB6-42D3-B5E4-EB8B6F7CAB59}"/>
              </a:ext>
            </a:extLst>
          </p:cNvPr>
          <p:cNvSpPr/>
          <p:nvPr/>
        </p:nvSpPr>
        <p:spPr>
          <a:xfrm>
            <a:off x="3704249" y="3520221"/>
            <a:ext cx="843431" cy="189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KR0000000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582255C-E805-4A82-8B57-050E9C14740E}"/>
              </a:ext>
            </a:extLst>
          </p:cNvPr>
          <p:cNvSpPr/>
          <p:nvPr/>
        </p:nvSpPr>
        <p:spPr>
          <a:xfrm>
            <a:off x="3704249" y="3825098"/>
            <a:ext cx="843431" cy="189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KR0000000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42CCE0BB-D84A-40C0-A0EE-2068494621E4}"/>
              </a:ext>
            </a:extLst>
          </p:cNvPr>
          <p:cNvSpPr/>
          <p:nvPr/>
        </p:nvSpPr>
        <p:spPr>
          <a:xfrm>
            <a:off x="3704249" y="5446335"/>
            <a:ext cx="843431" cy="189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>
                <a:solidFill>
                  <a:schemeClr val="tx1"/>
                </a:solidFill>
              </a:rPr>
              <a:t>KR0000000</a:t>
            </a:r>
            <a:endParaRPr lang="ko-KR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040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53406D0B-6EE9-43C4-9A40-192BF5B70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40" y="252510"/>
            <a:ext cx="10407452" cy="385295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3445AD-820E-47B5-97F3-5EB4BB722505}"/>
              </a:ext>
            </a:extLst>
          </p:cNvPr>
          <p:cNvSpPr txBox="1"/>
          <p:nvPr/>
        </p:nvSpPr>
        <p:spPr>
          <a:xfrm>
            <a:off x="2062350" y="4105469"/>
            <a:ext cx="8136009" cy="1343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홈페이지 로그인 </a:t>
            </a:r>
            <a:r>
              <a:rPr lang="en-US" altLang="ko-KR" sz="1400" dirty="0">
                <a:solidFill>
                  <a:srgbClr val="FF0000"/>
                </a:solidFill>
              </a:rPr>
              <a:t>&gt; </a:t>
            </a:r>
            <a:r>
              <a:rPr lang="ko-KR" altLang="en-US" sz="1400" dirty="0">
                <a:solidFill>
                  <a:srgbClr val="FF0000"/>
                </a:solidFill>
              </a:rPr>
              <a:t>마이페이지 </a:t>
            </a:r>
            <a:r>
              <a:rPr lang="en-US" altLang="ko-KR" sz="1400" dirty="0">
                <a:solidFill>
                  <a:srgbClr val="FF0000"/>
                </a:solidFill>
              </a:rPr>
              <a:t>&gt; </a:t>
            </a:r>
            <a:r>
              <a:rPr lang="ko-KR" altLang="en-US" sz="1400" dirty="0">
                <a:solidFill>
                  <a:srgbClr val="FF0000"/>
                </a:solidFill>
              </a:rPr>
              <a:t>국제자격증 </a:t>
            </a:r>
            <a:r>
              <a:rPr lang="en-US" altLang="ko-KR" sz="1400" dirty="0">
                <a:solidFill>
                  <a:srgbClr val="FF0000"/>
                </a:solidFill>
              </a:rPr>
              <a:t>&gt; </a:t>
            </a:r>
            <a:r>
              <a:rPr lang="ko-KR" altLang="en-US" sz="1400" dirty="0">
                <a:solidFill>
                  <a:srgbClr val="FF0000"/>
                </a:solidFill>
              </a:rPr>
              <a:t>자격관리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① ▶갱신비용 납부 화면으로 이동하면  신용카드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실시간계좌이체 등 옵션을 선택하고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② </a:t>
            </a:r>
            <a:r>
              <a:rPr lang="en-US" altLang="ko-KR" sz="1400" dirty="0">
                <a:solidFill>
                  <a:srgbClr val="FF0000"/>
                </a:solidFill>
              </a:rPr>
              <a:t>“</a:t>
            </a:r>
            <a:r>
              <a:rPr lang="ko-KR" altLang="en-US" sz="1400" dirty="0">
                <a:solidFill>
                  <a:srgbClr val="FF0000"/>
                </a:solidFill>
              </a:rPr>
              <a:t>결제하기</a:t>
            </a:r>
            <a:r>
              <a:rPr lang="en-US" altLang="ko-KR" sz="1400" dirty="0">
                <a:solidFill>
                  <a:srgbClr val="FF0000"/>
                </a:solidFill>
              </a:rPr>
              <a:t>” </a:t>
            </a:r>
            <a:r>
              <a:rPr lang="ko-KR" altLang="en-US" sz="1400" dirty="0">
                <a:solidFill>
                  <a:srgbClr val="FF0000"/>
                </a:solidFill>
              </a:rPr>
              <a:t>버튼을 클릭하여 다음 단계로 이동합니다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8DCD95-DCF9-4633-A3A5-B217209A55A7}"/>
              </a:ext>
            </a:extLst>
          </p:cNvPr>
          <p:cNvSpPr txBox="1"/>
          <p:nvPr/>
        </p:nvSpPr>
        <p:spPr>
          <a:xfrm flipH="1">
            <a:off x="7445827" y="3244334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DD1101-B68F-417A-9CB7-7BE14749AE42}"/>
              </a:ext>
            </a:extLst>
          </p:cNvPr>
          <p:cNvSpPr txBox="1"/>
          <p:nvPr/>
        </p:nvSpPr>
        <p:spPr>
          <a:xfrm flipH="1">
            <a:off x="5929745" y="2600521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①</a:t>
            </a:r>
          </a:p>
        </p:txBody>
      </p:sp>
    </p:spTree>
    <p:extLst>
      <p:ext uri="{BB962C8B-B14F-4D97-AF65-F5344CB8AC3E}">
        <p14:creationId xmlns:p14="http://schemas.microsoft.com/office/powerpoint/2010/main" val="2330685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C0B73F-E6FC-40B7-83EE-913ABAA87B6D}"/>
              </a:ext>
            </a:extLst>
          </p:cNvPr>
          <p:cNvSpPr txBox="1"/>
          <p:nvPr/>
        </p:nvSpPr>
        <p:spPr>
          <a:xfrm>
            <a:off x="7552227" y="3667291"/>
            <a:ext cx="3948817" cy="2959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결제 시스템 화면이 나오면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① 갱신 하고자 하는 자격명을 확인하고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② 입금은행</a:t>
            </a:r>
            <a:r>
              <a:rPr lang="en-US" altLang="ko-KR" sz="1400" dirty="0">
                <a:solidFill>
                  <a:srgbClr val="FF0000"/>
                </a:solidFill>
              </a:rPr>
              <a:t>, </a:t>
            </a:r>
            <a:r>
              <a:rPr lang="ko-KR" altLang="en-US" sz="1400" dirty="0">
                <a:solidFill>
                  <a:srgbClr val="FF0000"/>
                </a:solidFill>
              </a:rPr>
              <a:t>카드사 등을 선택합니다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③</a:t>
            </a:r>
            <a:r>
              <a:rPr lang="en-US" altLang="ko-KR" sz="1400" dirty="0">
                <a:solidFill>
                  <a:srgbClr val="FF0000"/>
                </a:solidFill>
              </a:rPr>
              <a:t> </a:t>
            </a:r>
            <a:r>
              <a:rPr lang="ko-KR" altLang="en-US" sz="1400" dirty="0">
                <a:solidFill>
                  <a:srgbClr val="FF0000"/>
                </a:solidFill>
              </a:rPr>
              <a:t>결제 약관에 동의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④ 현금영수증</a:t>
            </a:r>
            <a:r>
              <a:rPr lang="en-US" altLang="ko-KR" sz="1400" dirty="0">
                <a:solidFill>
                  <a:srgbClr val="FF0000"/>
                </a:solidFill>
              </a:rPr>
              <a:t>(</a:t>
            </a:r>
            <a:r>
              <a:rPr lang="ko-KR" altLang="en-US" sz="1400" dirty="0">
                <a:solidFill>
                  <a:srgbClr val="FF0000"/>
                </a:solidFill>
              </a:rPr>
              <a:t>또는 지출 증빙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  <a:r>
              <a:rPr lang="ko-KR" altLang="en-US" sz="1400" dirty="0">
                <a:solidFill>
                  <a:srgbClr val="FF0000"/>
                </a:solidFill>
              </a:rPr>
              <a:t>을 선택하여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휴대전화번호 또는 사업자등록번호를 입력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⑤ 결제정보를 확인하고 체크해 줍니다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⑥ 마지막으로 결제하기를 클릭하여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결제 절차에 따라 결제를 마칩니다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90768F-01F8-48ED-90AB-100FEF3B705A}"/>
              </a:ext>
            </a:extLst>
          </p:cNvPr>
          <p:cNvSpPr txBox="1"/>
          <p:nvPr/>
        </p:nvSpPr>
        <p:spPr>
          <a:xfrm flipH="1">
            <a:off x="645269" y="94727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①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E41C986-879D-A587-55D1-8C7117C37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486" y="98612"/>
            <a:ext cx="4935356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567C7DB-01CE-41CB-9092-F321236104A1}"/>
              </a:ext>
            </a:extLst>
          </p:cNvPr>
          <p:cNvSpPr txBox="1"/>
          <p:nvPr/>
        </p:nvSpPr>
        <p:spPr>
          <a:xfrm flipH="1">
            <a:off x="2256270" y="2310398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3FCFF2-4D17-4964-9B39-13DD1D6C92C5}"/>
              </a:ext>
            </a:extLst>
          </p:cNvPr>
          <p:cNvSpPr txBox="1"/>
          <p:nvPr/>
        </p:nvSpPr>
        <p:spPr>
          <a:xfrm flipH="1">
            <a:off x="2156107" y="4633505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③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57D9CBA-858A-48A4-4696-E681AAD61F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5565" y="338751"/>
            <a:ext cx="5325218" cy="363905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25E1FB-1123-4A7C-88CF-E09F14DE313E}"/>
              </a:ext>
            </a:extLst>
          </p:cNvPr>
          <p:cNvSpPr txBox="1"/>
          <p:nvPr/>
        </p:nvSpPr>
        <p:spPr>
          <a:xfrm flipH="1">
            <a:off x="4068974" y="4646594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④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5B6A5E-2F9E-4D0B-848D-37C330303A81}"/>
              </a:ext>
            </a:extLst>
          </p:cNvPr>
          <p:cNvSpPr txBox="1"/>
          <p:nvPr/>
        </p:nvSpPr>
        <p:spPr>
          <a:xfrm flipH="1">
            <a:off x="6607679" y="3342946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⑤</a:t>
            </a:r>
          </a:p>
        </p:txBody>
      </p:sp>
    </p:spTree>
    <p:extLst>
      <p:ext uri="{BB962C8B-B14F-4D97-AF65-F5344CB8AC3E}">
        <p14:creationId xmlns:p14="http://schemas.microsoft.com/office/powerpoint/2010/main" val="711804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CDF8E5A-1E6A-401D-BD8E-82D33FB6D6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4757"/>
          <a:stretch/>
        </p:blipFill>
        <p:spPr>
          <a:xfrm>
            <a:off x="807720" y="147768"/>
            <a:ext cx="10050780" cy="29219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F62FD23-3AF0-4568-9AB5-7C27B540439D}"/>
              </a:ext>
            </a:extLst>
          </p:cNvPr>
          <p:cNvSpPr txBox="1"/>
          <p:nvPr/>
        </p:nvSpPr>
        <p:spPr>
          <a:xfrm>
            <a:off x="1289244" y="5033073"/>
            <a:ext cx="8136009" cy="1343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홈페이지 로그인 </a:t>
            </a:r>
            <a:r>
              <a:rPr lang="en-US" altLang="ko-KR" sz="1400" dirty="0">
                <a:solidFill>
                  <a:srgbClr val="FF0000"/>
                </a:solidFill>
              </a:rPr>
              <a:t>&gt; </a:t>
            </a:r>
            <a:r>
              <a:rPr lang="ko-KR" altLang="en-US" sz="1400" dirty="0">
                <a:solidFill>
                  <a:srgbClr val="FF0000"/>
                </a:solidFill>
              </a:rPr>
              <a:t>마이페이지 </a:t>
            </a:r>
            <a:r>
              <a:rPr lang="en-US" altLang="ko-KR" sz="1400" dirty="0">
                <a:solidFill>
                  <a:srgbClr val="FF0000"/>
                </a:solidFill>
              </a:rPr>
              <a:t>&gt; </a:t>
            </a:r>
            <a:r>
              <a:rPr lang="ko-KR" altLang="en-US" sz="1400" dirty="0">
                <a:solidFill>
                  <a:srgbClr val="FF0000"/>
                </a:solidFill>
              </a:rPr>
              <a:t>국제자격증 </a:t>
            </a:r>
            <a:r>
              <a:rPr lang="en-US" altLang="ko-KR" sz="1400" dirty="0">
                <a:solidFill>
                  <a:srgbClr val="FF0000"/>
                </a:solidFill>
              </a:rPr>
              <a:t>&gt; </a:t>
            </a:r>
            <a:r>
              <a:rPr lang="ko-KR" altLang="en-US" sz="1400" dirty="0">
                <a:solidFill>
                  <a:srgbClr val="FF0000"/>
                </a:solidFill>
              </a:rPr>
              <a:t>자격관리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① ▶보유국제자격을 선택하고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② </a:t>
            </a:r>
            <a:r>
              <a:rPr lang="en-US" altLang="ko-KR" sz="1400" dirty="0">
                <a:solidFill>
                  <a:srgbClr val="FF0000"/>
                </a:solidFill>
              </a:rPr>
              <a:t>“</a:t>
            </a:r>
            <a:r>
              <a:rPr lang="ko-KR" altLang="en-US" sz="1400" dirty="0">
                <a:solidFill>
                  <a:srgbClr val="FF0000"/>
                </a:solidFill>
              </a:rPr>
              <a:t>갱신자료</a:t>
            </a:r>
            <a:r>
              <a:rPr lang="en-US" altLang="ko-KR" sz="1400" dirty="0">
                <a:solidFill>
                  <a:srgbClr val="FF0000"/>
                </a:solidFill>
              </a:rPr>
              <a:t>” </a:t>
            </a:r>
            <a:r>
              <a:rPr lang="ko-KR" altLang="en-US" sz="1400" dirty="0">
                <a:solidFill>
                  <a:srgbClr val="FF0000"/>
                </a:solidFill>
              </a:rPr>
              <a:t>버튼을 클릭하여 </a:t>
            </a:r>
            <a:r>
              <a:rPr lang="ko-KR" altLang="en-US" sz="1400" dirty="0" err="1">
                <a:solidFill>
                  <a:srgbClr val="FF0000"/>
                </a:solidFill>
              </a:rPr>
              <a:t>팝업되는</a:t>
            </a:r>
            <a:r>
              <a:rPr lang="ko-KR" altLang="en-US" sz="1400" dirty="0">
                <a:solidFill>
                  <a:srgbClr val="FF0000"/>
                </a:solidFill>
              </a:rPr>
              <a:t> 창에서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③ </a:t>
            </a:r>
            <a:r>
              <a:rPr lang="en-US" altLang="ko-KR" sz="1400" dirty="0">
                <a:solidFill>
                  <a:srgbClr val="FF0000"/>
                </a:solidFill>
              </a:rPr>
              <a:t>“</a:t>
            </a:r>
            <a:r>
              <a:rPr lang="ko-KR" altLang="en-US" sz="1400" dirty="0">
                <a:solidFill>
                  <a:srgbClr val="FF0000"/>
                </a:solidFill>
              </a:rPr>
              <a:t>자격갱신 교재</a:t>
            </a:r>
            <a:r>
              <a:rPr lang="en-US" altLang="ko-KR" sz="1400" dirty="0">
                <a:solidFill>
                  <a:srgbClr val="FF0000"/>
                </a:solidFill>
              </a:rPr>
              <a:t>”</a:t>
            </a:r>
            <a:r>
              <a:rPr lang="ko-KR" altLang="en-US" sz="1400" dirty="0">
                <a:solidFill>
                  <a:srgbClr val="FF0000"/>
                </a:solidFill>
              </a:rPr>
              <a:t>를 클릭하여 다운받고 내용을 학습합니다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1C1037-B254-41EB-8636-EB38432BC738}"/>
              </a:ext>
            </a:extLst>
          </p:cNvPr>
          <p:cNvSpPr txBox="1"/>
          <p:nvPr/>
        </p:nvSpPr>
        <p:spPr>
          <a:xfrm flipH="1">
            <a:off x="10329272" y="2202416"/>
            <a:ext cx="344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F2EE97-128E-4799-AB6D-7F2616786359}"/>
              </a:ext>
            </a:extLst>
          </p:cNvPr>
          <p:cNvSpPr txBox="1"/>
          <p:nvPr/>
        </p:nvSpPr>
        <p:spPr>
          <a:xfrm flipH="1">
            <a:off x="1765105" y="2202416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①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A37915E8-894D-4D16-8740-F5C4DA9569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353" b="17517"/>
          <a:stretch/>
        </p:blipFill>
        <p:spPr>
          <a:xfrm>
            <a:off x="3303814" y="2916959"/>
            <a:ext cx="6629400" cy="200608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2220173-48DC-4A42-B30B-6F2106A4DE9C}"/>
              </a:ext>
            </a:extLst>
          </p:cNvPr>
          <p:cNvSpPr txBox="1"/>
          <p:nvPr/>
        </p:nvSpPr>
        <p:spPr>
          <a:xfrm flipH="1">
            <a:off x="6618514" y="3775402"/>
            <a:ext cx="344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③</a:t>
            </a:r>
          </a:p>
        </p:txBody>
      </p:sp>
    </p:spTree>
    <p:extLst>
      <p:ext uri="{BB962C8B-B14F-4D97-AF65-F5344CB8AC3E}">
        <p14:creationId xmlns:p14="http://schemas.microsoft.com/office/powerpoint/2010/main" val="256251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818368B3-D4DD-45C5-B906-D8FA63844828}"/>
              </a:ext>
            </a:extLst>
          </p:cNvPr>
          <p:cNvGrpSpPr/>
          <p:nvPr/>
        </p:nvGrpSpPr>
        <p:grpSpPr>
          <a:xfrm>
            <a:off x="9580771" y="2740673"/>
            <a:ext cx="1027446" cy="505326"/>
            <a:chOff x="7607967" y="-1315634"/>
            <a:chExt cx="481263" cy="505326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B539D8E7-B31E-4CE5-A24E-3E17BE3E3ADF}"/>
                </a:ext>
              </a:extLst>
            </p:cNvPr>
            <p:cNvSpPr/>
            <p:nvPr/>
          </p:nvSpPr>
          <p:spPr>
            <a:xfrm>
              <a:off x="7607967" y="-1315634"/>
              <a:ext cx="481263" cy="50532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8A2B529-5B0A-4539-892A-4614B8FC780E}"/>
                </a:ext>
              </a:extLst>
            </p:cNvPr>
            <p:cNvSpPr txBox="1"/>
            <p:nvPr/>
          </p:nvSpPr>
          <p:spPr>
            <a:xfrm>
              <a:off x="7692186" y="-1247637"/>
              <a:ext cx="3128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rgbClr val="FF0000"/>
                  </a:solidFill>
                </a:rPr>
                <a:t>승인</a:t>
              </a:r>
            </a:p>
          </p:txBody>
        </p: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A1CDA905-8504-4572-BF20-2179C74B1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166" y="429208"/>
            <a:ext cx="10367668" cy="418011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C1A7FBF-6535-47F4-BDC1-1095ECD2BA12}"/>
              </a:ext>
            </a:extLst>
          </p:cNvPr>
          <p:cNvSpPr txBox="1"/>
          <p:nvPr/>
        </p:nvSpPr>
        <p:spPr>
          <a:xfrm>
            <a:off x="1503856" y="5085411"/>
            <a:ext cx="8136009" cy="1020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홈페이지 로그인 </a:t>
            </a:r>
            <a:r>
              <a:rPr lang="en-US" altLang="ko-KR" sz="1400" dirty="0">
                <a:solidFill>
                  <a:srgbClr val="FF0000"/>
                </a:solidFill>
              </a:rPr>
              <a:t>&gt; </a:t>
            </a:r>
            <a:r>
              <a:rPr lang="ko-KR" altLang="en-US" sz="1400" dirty="0">
                <a:solidFill>
                  <a:srgbClr val="FF0000"/>
                </a:solidFill>
              </a:rPr>
              <a:t>마이페이지 </a:t>
            </a:r>
            <a:r>
              <a:rPr lang="en-US" altLang="ko-KR" sz="1400" dirty="0">
                <a:solidFill>
                  <a:srgbClr val="FF0000"/>
                </a:solidFill>
              </a:rPr>
              <a:t>&gt; </a:t>
            </a:r>
            <a:r>
              <a:rPr lang="ko-KR" altLang="en-US" sz="1400" dirty="0">
                <a:solidFill>
                  <a:srgbClr val="FF0000"/>
                </a:solidFill>
              </a:rPr>
              <a:t>국제자격증 </a:t>
            </a:r>
            <a:r>
              <a:rPr lang="en-US" altLang="ko-KR" sz="1400" dirty="0">
                <a:solidFill>
                  <a:srgbClr val="FF0000"/>
                </a:solidFill>
              </a:rPr>
              <a:t>&gt; </a:t>
            </a:r>
            <a:r>
              <a:rPr lang="ko-KR" altLang="en-US" sz="1400" dirty="0">
                <a:solidFill>
                  <a:srgbClr val="FF0000"/>
                </a:solidFill>
              </a:rPr>
              <a:t>갱신시험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① 갱신시험 메뉴에서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② ▶온라인시험 응시의 </a:t>
            </a:r>
            <a:r>
              <a:rPr lang="en-US" altLang="ko-KR" sz="1400" dirty="0">
                <a:solidFill>
                  <a:srgbClr val="FF0000"/>
                </a:solidFill>
              </a:rPr>
              <a:t>“</a:t>
            </a:r>
            <a:r>
              <a:rPr lang="ko-KR" altLang="en-US" sz="1400" dirty="0">
                <a:solidFill>
                  <a:srgbClr val="FF0000"/>
                </a:solidFill>
              </a:rPr>
              <a:t>응시하기</a:t>
            </a:r>
            <a:r>
              <a:rPr lang="en-US" altLang="ko-KR" sz="1400" dirty="0">
                <a:solidFill>
                  <a:srgbClr val="FF0000"/>
                </a:solidFill>
              </a:rPr>
              <a:t>” </a:t>
            </a:r>
            <a:r>
              <a:rPr lang="ko-KR" altLang="en-US" sz="1400" dirty="0">
                <a:solidFill>
                  <a:srgbClr val="FF0000"/>
                </a:solidFill>
              </a:rPr>
              <a:t>버튼을 클릭하여 온라인시험에 응시합니다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B6210B-CF34-4EA3-BDC1-4DC146CD929A}"/>
              </a:ext>
            </a:extLst>
          </p:cNvPr>
          <p:cNvSpPr txBox="1"/>
          <p:nvPr/>
        </p:nvSpPr>
        <p:spPr>
          <a:xfrm flipH="1">
            <a:off x="1884888" y="2808670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95690B-47CC-48B1-B6AD-4B9F9D21574E}"/>
              </a:ext>
            </a:extLst>
          </p:cNvPr>
          <p:cNvSpPr txBox="1"/>
          <p:nvPr/>
        </p:nvSpPr>
        <p:spPr>
          <a:xfrm flipH="1">
            <a:off x="10307112" y="2695920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86AA9A-32B6-49F0-AA79-B7C4D6C67341}"/>
              </a:ext>
            </a:extLst>
          </p:cNvPr>
          <p:cNvSpPr txBox="1"/>
          <p:nvPr/>
        </p:nvSpPr>
        <p:spPr>
          <a:xfrm>
            <a:off x="7248903" y="2893309"/>
            <a:ext cx="61680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050"/>
              <a:t>홍길동</a:t>
            </a:r>
            <a:endParaRPr lang="ko-KR" altLang="en-US" sz="1050" dirty="0"/>
          </a:p>
        </p:txBody>
      </p:sp>
    </p:spTree>
    <p:extLst>
      <p:ext uri="{BB962C8B-B14F-4D97-AF65-F5344CB8AC3E}">
        <p14:creationId xmlns:p14="http://schemas.microsoft.com/office/powerpoint/2010/main" val="1121533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818368B3-D4DD-45C5-B906-D8FA63844828}"/>
              </a:ext>
            </a:extLst>
          </p:cNvPr>
          <p:cNvGrpSpPr/>
          <p:nvPr/>
        </p:nvGrpSpPr>
        <p:grpSpPr>
          <a:xfrm>
            <a:off x="9580771" y="2740673"/>
            <a:ext cx="1027446" cy="505326"/>
            <a:chOff x="7607967" y="-1315634"/>
            <a:chExt cx="481263" cy="505326"/>
          </a:xfrm>
        </p:grpSpPr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B539D8E7-B31E-4CE5-A24E-3E17BE3E3ADF}"/>
                </a:ext>
              </a:extLst>
            </p:cNvPr>
            <p:cNvSpPr/>
            <p:nvPr/>
          </p:nvSpPr>
          <p:spPr>
            <a:xfrm>
              <a:off x="7607967" y="-1315634"/>
              <a:ext cx="481263" cy="50532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8A2B529-5B0A-4539-892A-4614B8FC780E}"/>
                </a:ext>
              </a:extLst>
            </p:cNvPr>
            <p:cNvSpPr txBox="1"/>
            <p:nvPr/>
          </p:nvSpPr>
          <p:spPr>
            <a:xfrm>
              <a:off x="7692186" y="-1247637"/>
              <a:ext cx="3128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dirty="0">
                  <a:solidFill>
                    <a:srgbClr val="FF0000"/>
                  </a:solidFill>
                </a:rPr>
                <a:t>승인</a:t>
              </a:r>
            </a:p>
          </p:txBody>
        </p: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A1CDA905-8504-4572-BF20-2179C74B11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777"/>
          <a:stretch/>
        </p:blipFill>
        <p:spPr>
          <a:xfrm>
            <a:off x="912166" y="429208"/>
            <a:ext cx="10367668" cy="31444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C1A7FBF-6535-47F4-BDC1-1095ECD2BA12}"/>
              </a:ext>
            </a:extLst>
          </p:cNvPr>
          <p:cNvSpPr txBox="1"/>
          <p:nvPr/>
        </p:nvSpPr>
        <p:spPr>
          <a:xfrm>
            <a:off x="1093309" y="3872432"/>
            <a:ext cx="8136009" cy="1020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홈페이지 로그인 </a:t>
            </a:r>
            <a:r>
              <a:rPr lang="en-US" altLang="ko-KR" sz="1400" dirty="0">
                <a:solidFill>
                  <a:srgbClr val="FF0000"/>
                </a:solidFill>
              </a:rPr>
              <a:t>&gt; </a:t>
            </a:r>
            <a:r>
              <a:rPr lang="ko-KR" altLang="en-US" sz="1400" dirty="0">
                <a:solidFill>
                  <a:srgbClr val="FF0000"/>
                </a:solidFill>
              </a:rPr>
              <a:t>마이페이지 </a:t>
            </a:r>
            <a:r>
              <a:rPr lang="en-US" altLang="ko-KR" sz="1400" dirty="0">
                <a:solidFill>
                  <a:srgbClr val="FF0000"/>
                </a:solidFill>
              </a:rPr>
              <a:t>&gt; </a:t>
            </a:r>
            <a:r>
              <a:rPr lang="ko-KR" altLang="en-US" sz="1400" dirty="0">
                <a:solidFill>
                  <a:srgbClr val="FF0000"/>
                </a:solidFill>
              </a:rPr>
              <a:t>국제자격증 </a:t>
            </a:r>
            <a:r>
              <a:rPr lang="en-US" altLang="ko-KR" sz="1400" dirty="0">
                <a:solidFill>
                  <a:srgbClr val="FF0000"/>
                </a:solidFill>
              </a:rPr>
              <a:t>&gt; </a:t>
            </a:r>
            <a:r>
              <a:rPr lang="ko-KR" altLang="en-US" sz="1400" dirty="0">
                <a:solidFill>
                  <a:srgbClr val="FF0000"/>
                </a:solidFill>
              </a:rPr>
              <a:t>갱신시험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① 갱신시험 메뉴에서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② ▶온라인시험 응시의 </a:t>
            </a:r>
            <a:r>
              <a:rPr lang="en-US" altLang="ko-KR" sz="1400" dirty="0">
                <a:solidFill>
                  <a:srgbClr val="FF0000"/>
                </a:solidFill>
              </a:rPr>
              <a:t>“</a:t>
            </a:r>
            <a:r>
              <a:rPr lang="ko-KR" altLang="en-US" sz="1400" dirty="0">
                <a:solidFill>
                  <a:srgbClr val="FF0000"/>
                </a:solidFill>
              </a:rPr>
              <a:t>응시하기</a:t>
            </a:r>
            <a:r>
              <a:rPr lang="en-US" altLang="ko-KR" sz="1400" dirty="0">
                <a:solidFill>
                  <a:srgbClr val="FF0000"/>
                </a:solidFill>
              </a:rPr>
              <a:t>” </a:t>
            </a:r>
            <a:r>
              <a:rPr lang="ko-KR" altLang="en-US" sz="1400" dirty="0">
                <a:solidFill>
                  <a:srgbClr val="FF0000"/>
                </a:solidFill>
              </a:rPr>
              <a:t>버튼을 클릭하여 온라인시험에 응시합니다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B6210B-CF34-4EA3-BDC1-4DC146CD929A}"/>
              </a:ext>
            </a:extLst>
          </p:cNvPr>
          <p:cNvSpPr txBox="1"/>
          <p:nvPr/>
        </p:nvSpPr>
        <p:spPr>
          <a:xfrm flipH="1">
            <a:off x="1884888" y="2808670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95690B-47CC-48B1-B6AD-4B9F9D21574E}"/>
              </a:ext>
            </a:extLst>
          </p:cNvPr>
          <p:cNvSpPr txBox="1"/>
          <p:nvPr/>
        </p:nvSpPr>
        <p:spPr>
          <a:xfrm flipH="1">
            <a:off x="10307112" y="2695920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86AA9A-32B6-49F0-AA79-B7C4D6C67341}"/>
              </a:ext>
            </a:extLst>
          </p:cNvPr>
          <p:cNvSpPr txBox="1"/>
          <p:nvPr/>
        </p:nvSpPr>
        <p:spPr>
          <a:xfrm>
            <a:off x="7248903" y="2893309"/>
            <a:ext cx="616805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sz="1050"/>
              <a:t>홍길동</a:t>
            </a:r>
            <a:endParaRPr lang="ko-KR" altLang="en-US" sz="105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D1DBFF-84A5-4995-BEEE-D99ABFBD08E9}"/>
              </a:ext>
            </a:extLst>
          </p:cNvPr>
          <p:cNvSpPr txBox="1"/>
          <p:nvPr/>
        </p:nvSpPr>
        <p:spPr>
          <a:xfrm>
            <a:off x="1093308" y="5131995"/>
            <a:ext cx="9907484" cy="1020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  <a:spcAft>
                <a:spcPts val="0"/>
              </a:spcAft>
            </a:pPr>
            <a:r>
              <a:rPr lang="ko-KR" altLang="en-US" sz="1400" b="1" i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실기 실습을 요하는 자격의 경우</a:t>
            </a:r>
            <a:endParaRPr lang="ko-KR" altLang="en-US" sz="1400" b="0" i="0" dirty="0">
              <a:solidFill>
                <a:srgbClr val="FF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0" i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① 실기 실습 수행하는 장면 동영상 또는 사진을 제출</a:t>
            </a:r>
            <a:r>
              <a:rPr lang="en-US" altLang="ko-KR" sz="1400" b="0" i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r>
              <a:rPr lang="ko-KR" altLang="en-US" sz="1400" b="0" i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br>
              <a:rPr lang="en-US" altLang="ko-KR" sz="1400" b="0" i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sz="1400" b="0" i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 </a:t>
            </a:r>
            <a:r>
              <a:rPr lang="ko-KR" altLang="en-US" sz="1400" dirty="0">
                <a:solidFill>
                  <a:srgbClr val="FF0000"/>
                </a:solidFill>
              </a:rPr>
              <a:t>② 상기 </a:t>
            </a:r>
            <a:r>
              <a:rPr lang="ko-KR" altLang="en-US" sz="1400" dirty="0">
                <a:solidFill>
                  <a:srgbClr val="FF0000"/>
                </a:solidFill>
                <a:latin typeface="맑은 고딕" panose="020B0503020000020004" pitchFamily="50" charset="-127"/>
              </a:rPr>
              <a:t>①항의 영상 또는 사진을 </a:t>
            </a:r>
            <a:r>
              <a:rPr lang="ko-KR" altLang="en-US" sz="1400" b="0" i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제출하면 갱신시험을 면제하고 자격을 갱신하실 수 있습니다</a:t>
            </a:r>
            <a:r>
              <a:rPr lang="en-US" altLang="ko-KR" sz="1400" b="0" i="0" dirty="0">
                <a:solidFill>
                  <a:srgbClr val="FF0000"/>
                </a:solidFill>
                <a:effectLst/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705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7BAE2269-BB2E-42B1-B6AB-8D889AA103D5}"/>
              </a:ext>
            </a:extLst>
          </p:cNvPr>
          <p:cNvSpPr txBox="1"/>
          <p:nvPr/>
        </p:nvSpPr>
        <p:spPr>
          <a:xfrm>
            <a:off x="7412075" y="1192366"/>
            <a:ext cx="4447232" cy="489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“</a:t>
            </a:r>
            <a:r>
              <a:rPr lang="ko-KR" altLang="en-US" sz="1400" dirty="0">
                <a:solidFill>
                  <a:srgbClr val="FF0000"/>
                </a:solidFill>
              </a:rPr>
              <a:t>응시하기</a:t>
            </a:r>
            <a:r>
              <a:rPr lang="en-US" altLang="ko-KR" sz="1400" dirty="0">
                <a:solidFill>
                  <a:srgbClr val="FF0000"/>
                </a:solidFill>
              </a:rPr>
              <a:t>”</a:t>
            </a:r>
            <a:r>
              <a:rPr lang="ko-KR" altLang="en-US" sz="1400" dirty="0">
                <a:solidFill>
                  <a:srgbClr val="FF0000"/>
                </a:solidFill>
              </a:rPr>
              <a:t>에 들어가면  우측상단에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① 시간이 표시됩니다</a:t>
            </a:r>
            <a:r>
              <a:rPr lang="en-US" altLang="ko-KR" sz="1400" dirty="0">
                <a:solidFill>
                  <a:srgbClr val="FF0000"/>
                </a:solidFill>
              </a:rPr>
              <a:t>. </a:t>
            </a:r>
            <a:r>
              <a:rPr lang="ko-KR" altLang="en-US" sz="1400" dirty="0">
                <a:solidFill>
                  <a:srgbClr val="FF0000"/>
                </a:solidFill>
              </a:rPr>
              <a:t>응시도중 </a:t>
            </a:r>
            <a:r>
              <a:rPr lang="en-US" altLang="ko-KR" sz="1400" dirty="0">
                <a:solidFill>
                  <a:srgbClr val="FF0000"/>
                </a:solidFill>
              </a:rPr>
              <a:t>PC</a:t>
            </a:r>
            <a:r>
              <a:rPr lang="ko-KR" altLang="en-US" sz="1400" dirty="0">
                <a:solidFill>
                  <a:srgbClr val="FF0000"/>
                </a:solidFill>
              </a:rPr>
              <a:t>가 다운되어도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시간은 멈추지 않습니다</a:t>
            </a:r>
            <a:r>
              <a:rPr lang="en-US" altLang="ko-KR" sz="1400" dirty="0">
                <a:solidFill>
                  <a:srgbClr val="FF0000"/>
                </a:solidFill>
              </a:rPr>
              <a:t>. (</a:t>
            </a:r>
            <a:r>
              <a:rPr lang="ko-KR" altLang="en-US" sz="1400" dirty="0">
                <a:solidFill>
                  <a:srgbClr val="FF0000"/>
                </a:solidFill>
              </a:rPr>
              <a:t>제한시간內 종료해야 함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② 시험문제의 문항 수는 자격별로 다릅니다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시험문제를 답안을 체크하고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하단의 </a:t>
            </a:r>
            <a:r>
              <a:rPr lang="en-US" altLang="ko-KR" sz="1400" dirty="0">
                <a:solidFill>
                  <a:srgbClr val="FF0000"/>
                </a:solidFill>
              </a:rPr>
              <a:t>“</a:t>
            </a:r>
            <a:r>
              <a:rPr lang="ko-KR" altLang="en-US" sz="1400" dirty="0" err="1">
                <a:solidFill>
                  <a:srgbClr val="FF0000"/>
                </a:solidFill>
              </a:rPr>
              <a:t>가채점</a:t>
            </a:r>
            <a:r>
              <a:rPr lang="en-US" altLang="ko-KR" sz="1400" dirty="0">
                <a:solidFill>
                  <a:srgbClr val="FF0000"/>
                </a:solidFill>
              </a:rPr>
              <a:t>”</a:t>
            </a:r>
            <a:r>
              <a:rPr lang="ko-KR" altLang="en-US" sz="1400" dirty="0">
                <a:solidFill>
                  <a:srgbClr val="FF0000"/>
                </a:solidFill>
              </a:rPr>
              <a:t>버튼을 클릭하여 점수를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    </a:t>
            </a:r>
            <a:r>
              <a:rPr lang="ko-KR" altLang="en-US" sz="1400" dirty="0">
                <a:solidFill>
                  <a:srgbClr val="FF0000"/>
                </a:solidFill>
              </a:rPr>
              <a:t>확인합니다</a:t>
            </a:r>
            <a:r>
              <a:rPr lang="en-US" altLang="ko-KR" sz="1400" dirty="0">
                <a:solidFill>
                  <a:srgbClr val="FF0000"/>
                </a:solidFill>
              </a:rPr>
              <a:t>.  (</a:t>
            </a:r>
            <a:r>
              <a:rPr lang="ko-KR" altLang="en-US" sz="1400" dirty="0" err="1">
                <a:solidFill>
                  <a:srgbClr val="FF0000"/>
                </a:solidFill>
              </a:rPr>
              <a:t>가채점</a:t>
            </a:r>
            <a:r>
              <a:rPr lang="ko-KR" altLang="en-US" sz="1400" dirty="0">
                <a:solidFill>
                  <a:srgbClr val="FF0000"/>
                </a:solidFill>
              </a:rPr>
              <a:t> 기회는 </a:t>
            </a:r>
            <a:r>
              <a:rPr lang="en-US" altLang="ko-KR" sz="1400" dirty="0">
                <a:solidFill>
                  <a:srgbClr val="FF0000"/>
                </a:solidFill>
              </a:rPr>
              <a:t>3</a:t>
            </a:r>
            <a:r>
              <a:rPr lang="ko-KR" altLang="en-US" sz="1400" dirty="0">
                <a:solidFill>
                  <a:srgbClr val="FF0000"/>
                </a:solidFill>
              </a:rPr>
              <a:t>번임</a:t>
            </a:r>
            <a:r>
              <a:rPr lang="en-US" altLang="ko-KR" sz="1400" dirty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③ 합격점수를 넘었다고 판단되면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    “</a:t>
            </a:r>
            <a:r>
              <a:rPr lang="ko-KR" altLang="en-US" sz="1400" dirty="0">
                <a:solidFill>
                  <a:srgbClr val="FF0000"/>
                </a:solidFill>
              </a:rPr>
              <a:t>제출하기</a:t>
            </a:r>
            <a:r>
              <a:rPr lang="en-US" altLang="ko-KR" sz="1400" dirty="0">
                <a:solidFill>
                  <a:srgbClr val="FF0000"/>
                </a:solidFill>
              </a:rPr>
              <a:t>”</a:t>
            </a:r>
            <a:r>
              <a:rPr lang="ko-KR" altLang="en-US" sz="1400" dirty="0">
                <a:solidFill>
                  <a:srgbClr val="FF0000"/>
                </a:solidFill>
              </a:rPr>
              <a:t>버튼을 클릭하여 답안을 제출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④ 답안이 제출되어 합격하시면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   “</a:t>
            </a:r>
            <a:r>
              <a:rPr lang="ko-KR" altLang="en-US" sz="1400" dirty="0">
                <a:solidFill>
                  <a:srgbClr val="FF0000"/>
                </a:solidFill>
              </a:rPr>
              <a:t>시험에 합격하셨습니다</a:t>
            </a:r>
            <a:r>
              <a:rPr lang="en-US" altLang="ko-KR" sz="1400" dirty="0">
                <a:solidFill>
                  <a:srgbClr val="FF0000"/>
                </a:solidFill>
              </a:rPr>
              <a:t>.” </a:t>
            </a:r>
            <a:r>
              <a:rPr lang="ko-KR" altLang="en-US" sz="1400" dirty="0">
                <a:solidFill>
                  <a:srgbClr val="FF0000"/>
                </a:solidFill>
              </a:rPr>
              <a:t>메시지가 </a:t>
            </a:r>
            <a:r>
              <a:rPr lang="ko-KR" altLang="en-US" sz="1400" dirty="0" err="1">
                <a:solidFill>
                  <a:srgbClr val="FF0000"/>
                </a:solidFill>
              </a:rPr>
              <a:t>팝업되고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   “</a:t>
            </a:r>
            <a:r>
              <a:rPr lang="ko-KR" altLang="en-US" sz="1400" dirty="0">
                <a:solidFill>
                  <a:srgbClr val="FF0000"/>
                </a:solidFill>
              </a:rPr>
              <a:t>확인</a:t>
            </a:r>
            <a:r>
              <a:rPr lang="en-US" altLang="ko-KR" sz="1400" dirty="0">
                <a:solidFill>
                  <a:srgbClr val="FF0000"/>
                </a:solidFill>
              </a:rPr>
              <a:t>” </a:t>
            </a:r>
            <a:r>
              <a:rPr lang="ko-KR" altLang="en-US" sz="1400" dirty="0">
                <a:solidFill>
                  <a:srgbClr val="FF0000"/>
                </a:solidFill>
              </a:rPr>
              <a:t>버튼을 클릭하시면 </a:t>
            </a:r>
            <a:r>
              <a:rPr lang="ko-KR" altLang="en-US" sz="1400" dirty="0" err="1">
                <a:solidFill>
                  <a:srgbClr val="FF0000"/>
                </a:solidFill>
              </a:rPr>
              <a:t>자격갱신절차가</a:t>
            </a:r>
            <a:r>
              <a:rPr lang="ko-KR" altLang="en-US" sz="1400" dirty="0">
                <a:solidFill>
                  <a:srgbClr val="FF0000"/>
                </a:solidFill>
              </a:rPr>
              <a:t>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   </a:t>
            </a:r>
            <a:r>
              <a:rPr lang="ko-KR" altLang="en-US" sz="1400" dirty="0">
                <a:solidFill>
                  <a:srgbClr val="FF0000"/>
                </a:solidFill>
              </a:rPr>
              <a:t>완료됩니다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FF0000"/>
                </a:solidFill>
              </a:rPr>
              <a:t>IQCS </a:t>
            </a:r>
            <a:r>
              <a:rPr lang="ko-KR" altLang="en-US" sz="1400" dirty="0">
                <a:solidFill>
                  <a:srgbClr val="FF0000"/>
                </a:solidFill>
              </a:rPr>
              <a:t>자격관리 담당자가 </a:t>
            </a:r>
            <a:r>
              <a:rPr lang="en-US" altLang="ko-KR" sz="1400" dirty="0">
                <a:solidFill>
                  <a:srgbClr val="FF0000"/>
                </a:solidFill>
              </a:rPr>
              <a:t>“</a:t>
            </a:r>
            <a:r>
              <a:rPr lang="ko-KR" altLang="en-US" sz="1400" dirty="0">
                <a:solidFill>
                  <a:srgbClr val="FF0000"/>
                </a:solidFill>
              </a:rPr>
              <a:t>자격증카드</a:t>
            </a:r>
            <a:r>
              <a:rPr lang="en-US" altLang="ko-KR" sz="1400" dirty="0">
                <a:solidFill>
                  <a:srgbClr val="FF0000"/>
                </a:solidFill>
              </a:rPr>
              <a:t>”</a:t>
            </a:r>
            <a:r>
              <a:rPr lang="ko-KR" altLang="en-US" sz="1400" dirty="0">
                <a:solidFill>
                  <a:srgbClr val="FF0000"/>
                </a:solidFill>
              </a:rPr>
              <a:t>를 </a:t>
            </a:r>
            <a:endParaRPr lang="en-US" altLang="ko-KR" sz="140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ko-KR" altLang="en-US" sz="1400" dirty="0">
                <a:solidFill>
                  <a:srgbClr val="FF0000"/>
                </a:solidFill>
              </a:rPr>
              <a:t>등기우편으로 송부할 것입니다</a:t>
            </a:r>
            <a:r>
              <a:rPr lang="en-US" altLang="ko-KR" sz="1400" dirty="0">
                <a:solidFill>
                  <a:srgbClr val="FF0000"/>
                </a:solidFill>
              </a:rPr>
              <a:t>.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62FC77F-6DB1-4F6B-7633-2C8AFCB5FE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812" y="343768"/>
            <a:ext cx="5948390" cy="281902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9F3D7B8-9629-0237-D5B7-B34B13509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705" y="3695212"/>
            <a:ext cx="6245214" cy="281901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1FA3FEA-B8C7-9611-04B4-B105067773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5501" y="398022"/>
            <a:ext cx="1448002" cy="69542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943A3C5-4FB0-41F2-B110-D11089668FF9}"/>
              </a:ext>
            </a:extLst>
          </p:cNvPr>
          <p:cNvSpPr txBox="1"/>
          <p:nvPr/>
        </p:nvSpPr>
        <p:spPr>
          <a:xfrm flipH="1">
            <a:off x="7133923" y="307650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①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953D4B-DA08-42B4-AF05-1FB9539C4F9A}"/>
              </a:ext>
            </a:extLst>
          </p:cNvPr>
          <p:cNvSpPr txBox="1"/>
          <p:nvPr/>
        </p:nvSpPr>
        <p:spPr>
          <a:xfrm flipH="1">
            <a:off x="3295129" y="5905900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②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D57588-5FD6-42B5-99C6-DE3AD8E1F04D}"/>
              </a:ext>
            </a:extLst>
          </p:cNvPr>
          <p:cNvSpPr txBox="1"/>
          <p:nvPr/>
        </p:nvSpPr>
        <p:spPr>
          <a:xfrm flipH="1">
            <a:off x="4570999" y="5923087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③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5C38F5-F7DF-495A-9D3A-8DBF0334670A}"/>
              </a:ext>
            </a:extLst>
          </p:cNvPr>
          <p:cNvSpPr txBox="1"/>
          <p:nvPr/>
        </p:nvSpPr>
        <p:spPr>
          <a:xfrm flipH="1">
            <a:off x="5923089" y="6090566"/>
            <a:ext cx="401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rgbClr val="FF0000"/>
                </a:solidFill>
              </a:rPr>
              <a:t>④</a:t>
            </a:r>
          </a:p>
        </p:txBody>
      </p:sp>
    </p:spTree>
    <p:extLst>
      <p:ext uri="{BB962C8B-B14F-4D97-AF65-F5344CB8AC3E}">
        <p14:creationId xmlns:p14="http://schemas.microsoft.com/office/powerpoint/2010/main" val="17172336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545</TotalTime>
  <Words>421</Words>
  <Application>Microsoft Office PowerPoint</Application>
  <PresentationFormat>와이드스크린</PresentationFormat>
  <Paragraphs>96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1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흥석 박</dc:creator>
  <cp:lastModifiedBy>흥석 박</cp:lastModifiedBy>
  <cp:revision>22</cp:revision>
  <dcterms:created xsi:type="dcterms:W3CDTF">2019-06-12T06:22:39Z</dcterms:created>
  <dcterms:modified xsi:type="dcterms:W3CDTF">2026-05-04T04:17:12Z</dcterms:modified>
</cp:coreProperties>
</file>