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68" r:id="rId3"/>
    <p:sldId id="261" r:id="rId4"/>
    <p:sldId id="269" r:id="rId5"/>
    <p:sldId id="262" r:id="rId6"/>
    <p:sldId id="270" r:id="rId7"/>
    <p:sldId id="263" r:id="rId8"/>
    <p:sldId id="264" r:id="rId9"/>
    <p:sldId id="272" r:id="rId10"/>
  </p:sldIdLst>
  <p:sldSz cx="13208000" cy="9906000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5202944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47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83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4115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33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171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23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3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925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243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047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826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73AD-AFD0-4652-B2E3-D34CAC4C79EB}" type="datetimeFigureOut">
              <a:rPr lang="ko-KR" altLang="en-US" smtClean="0"/>
              <a:t>2026-04-01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860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20759" rtl="0" eaLnBrk="1" latinLnBrk="1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1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9415D83-F1D1-46CC-B61E-35AE5F067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36" y="1458292"/>
            <a:ext cx="10490810" cy="69056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401012" y="913855"/>
            <a:ext cx="11910258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1.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클릭하십시오</a:t>
            </a:r>
            <a:r>
              <a:rPr lang="en-US" altLang="ko-KR" sz="2118" b="1" dirty="0">
                <a:solidFill>
                  <a:srgbClr val="002060"/>
                </a:solidFill>
              </a:rPr>
              <a:t>.</a:t>
            </a:r>
            <a:endParaRPr lang="ko-KR" altLang="en-US" sz="2118" b="1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EAB2A2-808B-437C-9537-27BF33A5BC26}"/>
              </a:ext>
            </a:extLst>
          </p:cNvPr>
          <p:cNvSpPr txBox="1"/>
          <p:nvPr/>
        </p:nvSpPr>
        <p:spPr>
          <a:xfrm>
            <a:off x="7871824" y="7867758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1D6699-519A-4E62-B292-C7841B78EC3D}"/>
              </a:ext>
            </a:extLst>
          </p:cNvPr>
          <p:cNvSpPr txBox="1"/>
          <p:nvPr/>
        </p:nvSpPr>
        <p:spPr>
          <a:xfrm>
            <a:off x="2146884" y="3134933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BC061F-5193-4109-B0CB-CDA2EAA868CA}"/>
              </a:ext>
            </a:extLst>
          </p:cNvPr>
          <p:cNvSpPr txBox="1"/>
          <p:nvPr/>
        </p:nvSpPr>
        <p:spPr>
          <a:xfrm>
            <a:off x="401012" y="132552"/>
            <a:ext cx="11910258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118" b="1" dirty="0">
                <a:solidFill>
                  <a:srgbClr val="002060"/>
                </a:solidFill>
              </a:rPr>
              <a:t>심사원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C45194-2AA3-4779-A5EF-1A866CE5740E}"/>
              </a:ext>
            </a:extLst>
          </p:cNvPr>
          <p:cNvSpPr txBox="1"/>
          <p:nvPr/>
        </p:nvSpPr>
        <p:spPr>
          <a:xfrm>
            <a:off x="1016000" y="8447708"/>
            <a:ext cx="1129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 온라인시험 접수를 선택하고  ▶수검자 유의사항을 읽고  난 후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  <a:r>
              <a:rPr lang="en-US" altLang="ko-KR" dirty="0">
                <a:solidFill>
                  <a:srgbClr val="FF0000"/>
                </a:solidFill>
              </a:rPr>
              <a:t> “</a:t>
            </a:r>
            <a:r>
              <a:rPr lang="ko-KR" altLang="en-US" dirty="0">
                <a:solidFill>
                  <a:srgbClr val="FF0000"/>
                </a:solidFill>
              </a:rPr>
              <a:t>유의사항을 확인하였습니다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클릭하고 다음 단계로 넘어갑니다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13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FF86F49-3AEA-46FA-88C9-F7689887E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684" y="1495011"/>
            <a:ext cx="11197649" cy="620450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513998" y="839725"/>
            <a:ext cx="11693119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2.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▶응시자격선택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A14B77-B4A3-4711-BB26-78340F87B9D9}"/>
              </a:ext>
            </a:extLst>
          </p:cNvPr>
          <p:cNvSpPr txBox="1"/>
          <p:nvPr/>
        </p:nvSpPr>
        <p:spPr>
          <a:xfrm>
            <a:off x="1241287" y="8087823"/>
            <a:ext cx="1129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 ▶응시자격 선택에서 응시하고자 하는 심사원 표준규격을 선택합니다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DD48F5-8AD8-41A5-9A4E-058A5B2D9D48}"/>
              </a:ext>
            </a:extLst>
          </p:cNvPr>
          <p:cNvSpPr txBox="1"/>
          <p:nvPr/>
        </p:nvSpPr>
        <p:spPr>
          <a:xfrm>
            <a:off x="11410153" y="2922898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346153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678BB77-13A6-426D-A31F-E7ACE528F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6" y="921857"/>
            <a:ext cx="9502080" cy="73864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649208" y="503601"/>
            <a:ext cx="11273602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3.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▶응시원서 입력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03EA55-3095-40FF-8134-BE0E6A9F674C}"/>
              </a:ext>
            </a:extLst>
          </p:cNvPr>
          <p:cNvSpPr txBox="1"/>
          <p:nvPr/>
        </p:nvSpPr>
        <p:spPr>
          <a:xfrm>
            <a:off x="1016000" y="8447708"/>
            <a:ext cx="1129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 ▶응시원서 입력 사항을 확인하고 수정할 사항이 있을 경우 수정하고  </a:t>
            </a:r>
            <a:r>
              <a:rPr lang="en-US" altLang="ko-KR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동의합니다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 선택한 후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  <a:r>
              <a:rPr lang="en-US" altLang="ko-KR" dirty="0">
                <a:solidFill>
                  <a:srgbClr val="FF0000"/>
                </a:solidFill>
              </a:rPr>
              <a:t> “</a:t>
            </a:r>
            <a:r>
              <a:rPr lang="ko-KR" altLang="en-US" dirty="0" err="1">
                <a:solidFill>
                  <a:srgbClr val="FF0000"/>
                </a:solidFill>
              </a:rPr>
              <a:t>보안서약서작성하기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클릭하고 다음 단계로 넘어갑니다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136BBB-EC1B-4D42-9751-A2408220CF38}"/>
              </a:ext>
            </a:extLst>
          </p:cNvPr>
          <p:cNvSpPr txBox="1"/>
          <p:nvPr/>
        </p:nvSpPr>
        <p:spPr>
          <a:xfrm>
            <a:off x="3988937" y="7031071"/>
            <a:ext cx="58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27AAA-1203-4F02-94C3-666EE218C948}"/>
              </a:ext>
            </a:extLst>
          </p:cNvPr>
          <p:cNvSpPr txBox="1"/>
          <p:nvPr/>
        </p:nvSpPr>
        <p:spPr>
          <a:xfrm>
            <a:off x="4346715" y="2378212"/>
            <a:ext cx="47707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+mj-ea"/>
                <a:ea typeface="+mj-ea"/>
              </a:rPr>
              <a:t>0000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E23F58-42DD-46FA-872F-0520929DB14F}"/>
              </a:ext>
            </a:extLst>
          </p:cNvPr>
          <p:cNvSpPr txBox="1"/>
          <p:nvPr/>
        </p:nvSpPr>
        <p:spPr>
          <a:xfrm>
            <a:off x="6506850" y="7541592"/>
            <a:ext cx="58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207567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CBB78AF-43C9-4BFB-8A29-64CC2DA29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72" y="1128098"/>
            <a:ext cx="10934386" cy="764980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767833" y="714114"/>
            <a:ext cx="8430213" cy="44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4.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▶보안서약서 작성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4D897-9D9B-4A9D-8004-B142098366C6}"/>
              </a:ext>
            </a:extLst>
          </p:cNvPr>
          <p:cNvSpPr txBox="1"/>
          <p:nvPr/>
        </p:nvSpPr>
        <p:spPr>
          <a:xfrm>
            <a:off x="1016000" y="8580228"/>
            <a:ext cx="1129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 ▶보안서약서 작성 에서 내용을 잘 읽고  </a:t>
            </a:r>
            <a:r>
              <a:rPr lang="en-US" altLang="ko-KR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동의합니다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 선택한 후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②</a:t>
            </a:r>
            <a:r>
              <a:rPr lang="en-US" altLang="ko-KR" dirty="0">
                <a:solidFill>
                  <a:srgbClr val="FF0000"/>
                </a:solidFill>
              </a:rPr>
              <a:t> “</a:t>
            </a:r>
            <a:r>
              <a:rPr lang="ko-KR" altLang="en-US" dirty="0" err="1">
                <a:solidFill>
                  <a:srgbClr val="FF0000"/>
                </a:solidFill>
              </a:rPr>
              <a:t>응시원서제출하기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클릭하고 다음 단계로 넘어갑니다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6A0FF0-2965-476B-9EC0-787C1123EA8D}"/>
              </a:ext>
            </a:extLst>
          </p:cNvPr>
          <p:cNvSpPr txBox="1"/>
          <p:nvPr/>
        </p:nvSpPr>
        <p:spPr>
          <a:xfrm>
            <a:off x="4982939" y="7279982"/>
            <a:ext cx="58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7900A-9712-4290-8A8E-B6F103661B05}"/>
              </a:ext>
            </a:extLst>
          </p:cNvPr>
          <p:cNvSpPr txBox="1"/>
          <p:nvPr/>
        </p:nvSpPr>
        <p:spPr>
          <a:xfrm>
            <a:off x="7156206" y="7803202"/>
            <a:ext cx="583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199396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B01BE3D-22DE-4740-AE1E-8F6F14587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26" y="1642027"/>
            <a:ext cx="11264548" cy="445397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675221" y="656780"/>
            <a:ext cx="10452048" cy="44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5.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비용납부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▶수검비용납부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F4900E-ACF4-4E8F-B2A3-71A85CE809AE}"/>
              </a:ext>
            </a:extLst>
          </p:cNvPr>
          <p:cNvSpPr txBox="1"/>
          <p:nvPr/>
        </p:nvSpPr>
        <p:spPr>
          <a:xfrm>
            <a:off x="7805562" y="4102345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62A3D-701E-415E-8698-11F47606BCC3}"/>
              </a:ext>
            </a:extLst>
          </p:cNvPr>
          <p:cNvSpPr txBox="1"/>
          <p:nvPr/>
        </p:nvSpPr>
        <p:spPr>
          <a:xfrm>
            <a:off x="8613944" y="4857719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35B747-9FF8-45A2-95D7-41F7602A955A}"/>
              </a:ext>
            </a:extLst>
          </p:cNvPr>
          <p:cNvSpPr txBox="1"/>
          <p:nvPr/>
        </p:nvSpPr>
        <p:spPr>
          <a:xfrm>
            <a:off x="2292658" y="4208363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F62A64-EF6D-45BD-AF54-EDF0CE609812}"/>
              </a:ext>
            </a:extLst>
          </p:cNvPr>
          <p:cNvSpPr txBox="1"/>
          <p:nvPr/>
        </p:nvSpPr>
        <p:spPr>
          <a:xfrm>
            <a:off x="941004" y="6762717"/>
            <a:ext cx="11295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 온라인시험 </a:t>
            </a:r>
            <a:r>
              <a:rPr lang="en-US" altLang="ko-KR" dirty="0">
                <a:solidFill>
                  <a:srgbClr val="FF0000"/>
                </a:solidFill>
              </a:rPr>
              <a:t>&gt; </a:t>
            </a:r>
            <a:r>
              <a:rPr lang="ko-KR" altLang="en-US" dirty="0">
                <a:solidFill>
                  <a:srgbClr val="FF0000"/>
                </a:solidFill>
              </a:rPr>
              <a:t>비용납부를 선택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② ▶수검비용납부에서  신용카드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실시간 계좌이체 등  납부방법을 선택한 후</a:t>
            </a:r>
            <a:endParaRPr lang="en-US" altLang="ko-KR" dirty="0">
              <a:solidFill>
                <a:srgbClr val="FF0000"/>
              </a:solidFill>
            </a:endParaRPr>
          </a:p>
          <a:p>
            <a:pPr marL="342900" indent="-342900">
              <a:buAutoNum type="circleNumDbPlain" startAt="3"/>
            </a:pPr>
            <a:r>
              <a:rPr lang="en-US" altLang="ko-KR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결제하기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</a:t>
            </a:r>
            <a:r>
              <a:rPr lang="en-US" altLang="ko-KR" dirty="0">
                <a:solidFill>
                  <a:srgbClr val="FF0000"/>
                </a:solidFill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클릭하여 다음 결제단계로 넘어갑니다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223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512681" y="-3842479"/>
            <a:ext cx="10452048" cy="811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5.  </a:t>
            </a:r>
            <a:r>
              <a:rPr lang="ko-KR" altLang="en-US" sz="2118" b="1" dirty="0">
                <a:solidFill>
                  <a:srgbClr val="002060"/>
                </a:solidFill>
              </a:rPr>
              <a:t>응시원서 입력에서  내용을 확인하고 </a:t>
            </a:r>
            <a:r>
              <a:rPr lang="ko-KR" altLang="en-US" sz="2118" b="1" dirty="0">
                <a:solidFill>
                  <a:srgbClr val="FF0000"/>
                </a:solidFill>
              </a:rPr>
              <a:t>①  ② 번 순서대로 체크하고  클릭 </a:t>
            </a:r>
            <a:endParaRPr lang="en-US" altLang="ko-KR" sz="2118" b="1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FF0000"/>
                </a:solidFill>
              </a:rPr>
              <a:t>     </a:t>
            </a:r>
            <a:r>
              <a:rPr lang="ko-KR" altLang="en-US" sz="2118" b="1" dirty="0">
                <a:solidFill>
                  <a:srgbClr val="002060"/>
                </a:solidFill>
              </a:rPr>
              <a:t>보안서약서  내용을 확인하고 </a:t>
            </a:r>
            <a:r>
              <a:rPr lang="ko-KR" altLang="en-US" sz="2118" b="1" dirty="0">
                <a:solidFill>
                  <a:srgbClr val="FF0000"/>
                </a:solidFill>
              </a:rPr>
              <a:t>③  ④ 번 순서대로 체크하고  클릭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861191" y="898486"/>
            <a:ext cx="9755027" cy="44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6.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비용납부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▶수검비용납부</a:t>
            </a:r>
            <a:endParaRPr lang="en-US" altLang="ko-KR" sz="2118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F4900E-ACF4-4E8F-B2A3-71A85CE809AE}"/>
              </a:ext>
            </a:extLst>
          </p:cNvPr>
          <p:cNvSpPr txBox="1"/>
          <p:nvPr/>
        </p:nvSpPr>
        <p:spPr>
          <a:xfrm>
            <a:off x="9936971" y="-2805963"/>
            <a:ext cx="891969" cy="80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622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B70ADE-1E37-4942-992A-8A4C0D2F505E}"/>
              </a:ext>
            </a:extLst>
          </p:cNvPr>
          <p:cNvSpPr txBox="1"/>
          <p:nvPr/>
        </p:nvSpPr>
        <p:spPr>
          <a:xfrm>
            <a:off x="6020516" y="11180774"/>
            <a:ext cx="891969" cy="80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622" b="1" dirty="0">
                <a:solidFill>
                  <a:srgbClr val="FF0000"/>
                </a:solidFill>
              </a:rPr>
              <a:t>②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DF1E7A-2E86-4A28-AB51-58056D806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412" y="1722366"/>
            <a:ext cx="9782175" cy="577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9BF9C7-1415-4A71-9458-99F954FAF8B7}"/>
              </a:ext>
            </a:extLst>
          </p:cNvPr>
          <p:cNvSpPr txBox="1"/>
          <p:nvPr/>
        </p:nvSpPr>
        <p:spPr>
          <a:xfrm>
            <a:off x="1264850" y="7998968"/>
            <a:ext cx="1129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결제 시스템에서 ①  ②  ③ ④의 순서대로 결제를 진행하여 수검비용을 납부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74E0E9-CC61-45E8-BEB7-343DB5529CBB}"/>
              </a:ext>
            </a:extLst>
          </p:cNvPr>
          <p:cNvSpPr txBox="1"/>
          <p:nvPr/>
        </p:nvSpPr>
        <p:spPr>
          <a:xfrm>
            <a:off x="4028692" y="2489755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64A21-1704-43DC-BF71-DCC10EAE402B}"/>
              </a:ext>
            </a:extLst>
          </p:cNvPr>
          <p:cNvSpPr txBox="1"/>
          <p:nvPr/>
        </p:nvSpPr>
        <p:spPr>
          <a:xfrm>
            <a:off x="7871821" y="5485158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79AFF-A22F-473E-B3A7-2A36ABE68D6A}"/>
              </a:ext>
            </a:extLst>
          </p:cNvPr>
          <p:cNvSpPr txBox="1"/>
          <p:nvPr/>
        </p:nvSpPr>
        <p:spPr>
          <a:xfrm>
            <a:off x="2054118" y="3325054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638E27-D00C-442F-9F51-6C8B3E58C9CD}"/>
              </a:ext>
            </a:extLst>
          </p:cNvPr>
          <p:cNvSpPr txBox="1"/>
          <p:nvPr/>
        </p:nvSpPr>
        <p:spPr>
          <a:xfrm>
            <a:off x="8315752" y="7014505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269150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8CB98F9-13DC-4CB6-BC11-77E2ECD3D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575" y="2013088"/>
            <a:ext cx="10610850" cy="421005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553897" y="1023138"/>
            <a:ext cx="10452048" cy="44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7.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비용납부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▶수검비용납부 결과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BA806D28-FB34-44F5-8C7F-A8749372608B}"/>
              </a:ext>
            </a:extLst>
          </p:cNvPr>
          <p:cNvSpPr/>
          <p:nvPr/>
        </p:nvSpPr>
        <p:spPr>
          <a:xfrm rot="19245875">
            <a:off x="3772985" y="11333179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12BDB1-277A-4D21-A3E3-8073616680E2}"/>
              </a:ext>
            </a:extLst>
          </p:cNvPr>
          <p:cNvSpPr txBox="1"/>
          <p:nvPr/>
        </p:nvSpPr>
        <p:spPr>
          <a:xfrm>
            <a:off x="5663096" y="4822195"/>
            <a:ext cx="108226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100"/>
              <a:t>신용카드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C2DFC-0277-4866-992F-978992F5138D}"/>
              </a:ext>
            </a:extLst>
          </p:cNvPr>
          <p:cNvSpPr txBox="1"/>
          <p:nvPr/>
        </p:nvSpPr>
        <p:spPr>
          <a:xfrm>
            <a:off x="1276488" y="6669952"/>
            <a:ext cx="1129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① 온라인시험 </a:t>
            </a:r>
            <a:r>
              <a:rPr lang="en-US" altLang="ko-KR" dirty="0">
                <a:solidFill>
                  <a:srgbClr val="FF0000"/>
                </a:solidFill>
              </a:rPr>
              <a:t>&gt; </a:t>
            </a:r>
            <a:r>
              <a:rPr lang="ko-KR" altLang="en-US" dirty="0">
                <a:solidFill>
                  <a:srgbClr val="FF0000"/>
                </a:solidFill>
              </a:rPr>
              <a:t>비용납부를 선택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② ▶수검비용납부 결과를 확인합니다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BE985B-E12A-4702-B3B5-39A101D431B5}"/>
              </a:ext>
            </a:extLst>
          </p:cNvPr>
          <p:cNvSpPr txBox="1"/>
          <p:nvPr/>
        </p:nvSpPr>
        <p:spPr>
          <a:xfrm>
            <a:off x="8905493" y="3353298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8B3887-89FE-4D46-8D36-5D29850DAFC3}"/>
              </a:ext>
            </a:extLst>
          </p:cNvPr>
          <p:cNvSpPr txBox="1"/>
          <p:nvPr/>
        </p:nvSpPr>
        <p:spPr>
          <a:xfrm>
            <a:off x="2557702" y="4378448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2554908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491323" y="761475"/>
            <a:ext cx="10452048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8.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FF0000"/>
                </a:solidFill>
              </a:rPr>
              <a:t>온라인시험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 err="1">
                <a:solidFill>
                  <a:srgbClr val="002060"/>
                </a:solidFill>
              </a:rPr>
              <a:t>시험응시</a:t>
            </a:r>
            <a:r>
              <a:rPr lang="ko-KR" altLang="en-US" sz="2118" b="1" dirty="0">
                <a:solidFill>
                  <a:srgbClr val="002060"/>
                </a:solidFill>
              </a:rPr>
              <a:t> </a:t>
            </a:r>
            <a:r>
              <a:rPr lang="en-US" altLang="ko-KR" sz="2118" b="1" dirty="0">
                <a:solidFill>
                  <a:srgbClr val="002060"/>
                </a:solidFill>
              </a:rPr>
              <a:t>&gt; </a:t>
            </a:r>
            <a:r>
              <a:rPr lang="ko-KR" altLang="en-US" sz="2118" b="1" dirty="0">
                <a:solidFill>
                  <a:srgbClr val="002060"/>
                </a:solidFill>
              </a:rPr>
              <a:t>▶응시가능시험목록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1E2545-2E02-4C04-94D1-8FE23601FEDF}"/>
              </a:ext>
            </a:extLst>
          </p:cNvPr>
          <p:cNvSpPr txBox="1"/>
          <p:nvPr/>
        </p:nvSpPr>
        <p:spPr>
          <a:xfrm>
            <a:off x="768167" y="13398349"/>
            <a:ext cx="8870480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11. </a:t>
            </a:r>
            <a:r>
              <a:rPr lang="ko-KR" altLang="en-US" sz="2118" b="1" dirty="0">
                <a:solidFill>
                  <a:srgbClr val="002060"/>
                </a:solidFill>
              </a:rPr>
              <a:t>이 합격증은 마이페이지에서 언제든지 출력할 수 있음</a:t>
            </a:r>
            <a:r>
              <a:rPr lang="en-US" altLang="ko-KR" sz="2118" b="1" dirty="0">
                <a:solidFill>
                  <a:srgbClr val="002060"/>
                </a:solidFill>
              </a:rPr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E087C0-54CB-49A9-95C2-DFD36BEEC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247" y="4485585"/>
            <a:ext cx="8629650" cy="20002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5619569-0EE7-4B2F-B8B8-768477B3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522" y="1794433"/>
            <a:ext cx="8715375" cy="207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0DD8B5-6010-4838-9145-7F742543F630}"/>
              </a:ext>
            </a:extLst>
          </p:cNvPr>
          <p:cNvSpPr txBox="1"/>
          <p:nvPr/>
        </p:nvSpPr>
        <p:spPr>
          <a:xfrm>
            <a:off x="1097722" y="7696159"/>
            <a:ext cx="11295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온라인시험 </a:t>
            </a:r>
            <a:r>
              <a:rPr lang="en-US" altLang="ko-KR" dirty="0">
                <a:solidFill>
                  <a:srgbClr val="FF0000"/>
                </a:solidFill>
              </a:rPr>
              <a:t>&gt; </a:t>
            </a:r>
            <a:r>
              <a:rPr lang="ko-KR" altLang="en-US" dirty="0" err="1">
                <a:solidFill>
                  <a:srgbClr val="FF0000"/>
                </a:solidFill>
              </a:rPr>
              <a:t>시험응시를</a:t>
            </a:r>
            <a:r>
              <a:rPr lang="ko-KR" altLang="en-US" dirty="0">
                <a:solidFill>
                  <a:srgbClr val="FF0000"/>
                </a:solidFill>
              </a:rPr>
              <a:t> 선택 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① ▶응시가능 시험 목록에서 시청한 자격을 확인하고 </a:t>
            </a:r>
            <a:r>
              <a:rPr lang="en-US" altLang="ko-KR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응시하기</a:t>
            </a:r>
            <a:r>
              <a:rPr lang="en-US" altLang="ko-KR" dirty="0">
                <a:solidFill>
                  <a:srgbClr val="FF0000"/>
                </a:solidFill>
              </a:rPr>
              <a:t>” </a:t>
            </a:r>
            <a:r>
              <a:rPr lang="ko-KR" altLang="en-US" dirty="0">
                <a:solidFill>
                  <a:srgbClr val="FF0000"/>
                </a:solidFill>
              </a:rPr>
              <a:t>버튼을 클릭하여 시험을 치릅니다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     </a:t>
            </a:r>
            <a:r>
              <a:rPr lang="ko-KR" altLang="en-US" dirty="0">
                <a:solidFill>
                  <a:srgbClr val="FF0000"/>
                </a:solidFill>
              </a:rPr>
              <a:t>이 때 </a:t>
            </a:r>
            <a:r>
              <a:rPr lang="ko-KR" altLang="en-US" dirty="0" err="1">
                <a:solidFill>
                  <a:srgbClr val="FF0000"/>
                </a:solidFill>
              </a:rPr>
              <a:t>가채점을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회 해볼 수 있고</a:t>
            </a:r>
            <a:r>
              <a:rPr lang="en-US" altLang="ko-KR" dirty="0">
                <a:solidFill>
                  <a:srgbClr val="FF0000"/>
                </a:solidFill>
              </a:rPr>
              <a:t>, 90</a:t>
            </a:r>
            <a:r>
              <a:rPr lang="ko-KR" altLang="en-US" dirty="0">
                <a:solidFill>
                  <a:srgbClr val="FF0000"/>
                </a:solidFill>
              </a:rPr>
              <a:t>분 이내에 </a:t>
            </a:r>
            <a:r>
              <a:rPr lang="en-US" altLang="ko-KR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제출하기</a:t>
            </a:r>
            <a:r>
              <a:rPr lang="en-US" altLang="ko-KR" dirty="0">
                <a:solidFill>
                  <a:srgbClr val="FF0000"/>
                </a:solidFill>
              </a:rPr>
              <a:t>” </a:t>
            </a:r>
            <a:r>
              <a:rPr lang="ko-KR" altLang="en-US" dirty="0">
                <a:solidFill>
                  <a:srgbClr val="FF0000"/>
                </a:solidFill>
              </a:rPr>
              <a:t>버튼을 눌러서 시험을 종료합니다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r>
              <a:rPr lang="ko-KR" altLang="en-US" dirty="0">
                <a:solidFill>
                  <a:srgbClr val="FF0000"/>
                </a:solidFill>
              </a:rPr>
              <a:t>② ▶온라인시험 응시 이력은 그동안 온라인 시험을 본 결과 이력을 확인할 수 있습니다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r>
              <a:rPr lang="ko-KR" alt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84B85-B22A-431D-AE24-78E1E212B92B}"/>
              </a:ext>
            </a:extLst>
          </p:cNvPr>
          <p:cNvSpPr txBox="1"/>
          <p:nvPr/>
        </p:nvSpPr>
        <p:spPr>
          <a:xfrm>
            <a:off x="8587441" y="2922830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0B7C0A-0BB5-447F-80F9-B6EDD0C841AD}"/>
              </a:ext>
            </a:extLst>
          </p:cNvPr>
          <p:cNvSpPr txBox="1"/>
          <p:nvPr/>
        </p:nvSpPr>
        <p:spPr>
          <a:xfrm>
            <a:off x="3657632" y="4327560"/>
            <a:ext cx="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1102559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8B6E109-6E8B-499E-B758-03F53D7DF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007" y="1190893"/>
            <a:ext cx="7314640" cy="78957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1E2545-2E02-4C04-94D1-8FE23601FEDF}"/>
              </a:ext>
            </a:extLst>
          </p:cNvPr>
          <p:cNvSpPr txBox="1"/>
          <p:nvPr/>
        </p:nvSpPr>
        <p:spPr>
          <a:xfrm>
            <a:off x="768167" y="13398349"/>
            <a:ext cx="8870480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11. </a:t>
            </a:r>
            <a:r>
              <a:rPr lang="ko-KR" altLang="en-US" sz="2118" b="1" dirty="0">
                <a:solidFill>
                  <a:srgbClr val="002060"/>
                </a:solidFill>
              </a:rPr>
              <a:t>이 합격증은 마이페이지에서 언제든지 출력할 수 있음</a:t>
            </a:r>
            <a:r>
              <a:rPr lang="en-US" altLang="ko-KR" sz="2118" b="1" dirty="0">
                <a:solidFill>
                  <a:srgbClr val="002060"/>
                </a:solidFill>
              </a:rPr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516587" y="636269"/>
            <a:ext cx="9930575" cy="74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9. </a:t>
            </a:r>
            <a:r>
              <a:rPr lang="ko-KR" altLang="en-US" sz="2118" b="1" dirty="0">
                <a:solidFill>
                  <a:srgbClr val="002060"/>
                </a:solidFill>
              </a:rPr>
              <a:t>출력된 아래 화면 </a:t>
            </a:r>
            <a:r>
              <a:rPr lang="ko-KR" altLang="en-US" sz="2118" b="1" dirty="0">
                <a:solidFill>
                  <a:srgbClr val="FF0000"/>
                </a:solidFill>
              </a:rPr>
              <a:t>합격증</a:t>
            </a:r>
            <a:r>
              <a:rPr lang="ko-KR" altLang="en-US" sz="2118" b="1" dirty="0">
                <a:solidFill>
                  <a:srgbClr val="002060"/>
                </a:solidFill>
              </a:rPr>
              <a:t>을 프린트 하여 </a:t>
            </a:r>
            <a:r>
              <a:rPr lang="en-US" altLang="ko-KR" sz="2118" b="1" dirty="0">
                <a:solidFill>
                  <a:srgbClr val="FF0000"/>
                </a:solidFill>
              </a:rPr>
              <a:t>PDF</a:t>
            </a:r>
            <a:r>
              <a:rPr lang="ko-KR" altLang="en-US" sz="2118" b="1" dirty="0">
                <a:solidFill>
                  <a:srgbClr val="FF0000"/>
                </a:solidFill>
              </a:rPr>
              <a:t>파일</a:t>
            </a:r>
            <a:r>
              <a:rPr lang="ko-KR" altLang="en-US" sz="2118" b="1" dirty="0">
                <a:solidFill>
                  <a:srgbClr val="002060"/>
                </a:solidFill>
              </a:rPr>
              <a:t>로 보내면 됩니다</a:t>
            </a:r>
            <a:r>
              <a:rPr lang="en-US" altLang="ko-KR" sz="2118" b="1" dirty="0">
                <a:solidFill>
                  <a:srgbClr val="002060"/>
                </a:solidFill>
              </a:rPr>
              <a:t>.</a:t>
            </a:r>
          </a:p>
          <a:p>
            <a:endParaRPr lang="ko-KR" altLang="en-US" sz="2118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924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1235</TotalTime>
  <Words>363</Words>
  <Application>Microsoft Office PowerPoint</Application>
  <PresentationFormat>사용자 지정</PresentationFormat>
  <Paragraphs>53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박흥석</dc:creator>
  <cp:lastModifiedBy>경수 김</cp:lastModifiedBy>
  <cp:revision>104</cp:revision>
  <cp:lastPrinted>2018-12-19T03:06:46Z</cp:lastPrinted>
  <dcterms:created xsi:type="dcterms:W3CDTF">2018-10-16T06:09:55Z</dcterms:created>
  <dcterms:modified xsi:type="dcterms:W3CDTF">2026-04-01T06:45:55Z</dcterms:modified>
</cp:coreProperties>
</file>